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63" r:id="rId2"/>
    <p:sldId id="264" r:id="rId3"/>
    <p:sldId id="273" r:id="rId4"/>
    <p:sldId id="265" r:id="rId5"/>
    <p:sldId id="267" r:id="rId6"/>
    <p:sldId id="268" r:id="rId7"/>
    <p:sldId id="271" r:id="rId8"/>
    <p:sldId id="269" r:id="rId9"/>
    <p:sldId id="274" r:id="rId10"/>
  </p:sldIdLst>
  <p:sldSz cx="9144000" cy="6858000" type="screen4x3"/>
  <p:notesSz cx="7053263" cy="93091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9" autoAdjust="0"/>
    <p:restoredTop sz="94684" autoAdjust="0"/>
  </p:normalViewPr>
  <p:slideViewPr>
    <p:cSldViewPr>
      <p:cViewPr varScale="1">
        <p:scale>
          <a:sx n="48" d="100"/>
          <a:sy n="48" d="100"/>
        </p:scale>
        <p:origin x="-114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995738" y="0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C1CEFF-B017-4C26-835C-2286D953F3EF}" type="datetimeFigureOut">
              <a:rPr lang="es-MX" smtClean="0"/>
              <a:t>11/05/2011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842375"/>
            <a:ext cx="3055938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995738" y="8842375"/>
            <a:ext cx="3055937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8C9F25-87FE-48CF-B13C-AE27351111D6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832532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7B8D3-898A-4612-8404-AD8536B5EACE}" type="datetimeFigureOut">
              <a:rPr lang="es-MX" smtClean="0"/>
              <a:t>11/05/2011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26218-F8D1-4E18-B1AC-1E7CDE04023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300187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7B8D3-898A-4612-8404-AD8536B5EACE}" type="datetimeFigureOut">
              <a:rPr lang="es-MX" smtClean="0"/>
              <a:t>11/05/2011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26218-F8D1-4E18-B1AC-1E7CDE04023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29072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7B8D3-898A-4612-8404-AD8536B5EACE}" type="datetimeFigureOut">
              <a:rPr lang="es-MX" smtClean="0"/>
              <a:t>11/05/2011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26218-F8D1-4E18-B1AC-1E7CDE04023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9828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7B8D3-898A-4612-8404-AD8536B5EACE}" type="datetimeFigureOut">
              <a:rPr lang="es-MX" smtClean="0"/>
              <a:t>11/05/2011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26218-F8D1-4E18-B1AC-1E7CDE04023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59648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7B8D3-898A-4612-8404-AD8536B5EACE}" type="datetimeFigureOut">
              <a:rPr lang="es-MX" smtClean="0"/>
              <a:t>11/05/2011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26218-F8D1-4E18-B1AC-1E7CDE04023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523006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7B8D3-898A-4612-8404-AD8536B5EACE}" type="datetimeFigureOut">
              <a:rPr lang="es-MX" smtClean="0"/>
              <a:t>11/05/2011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26218-F8D1-4E18-B1AC-1E7CDE04023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4621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7B8D3-898A-4612-8404-AD8536B5EACE}" type="datetimeFigureOut">
              <a:rPr lang="es-MX" smtClean="0"/>
              <a:t>11/05/2011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26218-F8D1-4E18-B1AC-1E7CDE04023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73349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7B8D3-898A-4612-8404-AD8536B5EACE}" type="datetimeFigureOut">
              <a:rPr lang="es-MX" smtClean="0"/>
              <a:t>11/05/2011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26218-F8D1-4E18-B1AC-1E7CDE04023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444906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7B8D3-898A-4612-8404-AD8536B5EACE}" type="datetimeFigureOut">
              <a:rPr lang="es-MX" smtClean="0"/>
              <a:t>11/05/2011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26218-F8D1-4E18-B1AC-1E7CDE04023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84484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7B8D3-898A-4612-8404-AD8536B5EACE}" type="datetimeFigureOut">
              <a:rPr lang="es-MX" smtClean="0"/>
              <a:t>11/05/2011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26218-F8D1-4E18-B1AC-1E7CDE04023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15644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7B8D3-898A-4612-8404-AD8536B5EACE}" type="datetimeFigureOut">
              <a:rPr lang="es-MX" smtClean="0"/>
              <a:t>11/05/2011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B26218-F8D1-4E18-B1AC-1E7CDE04023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2749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D7B8D3-898A-4612-8404-AD8536B5EACE}" type="datetimeFigureOut">
              <a:rPr lang="es-MX" smtClean="0"/>
              <a:t>11/05/2011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B26218-F8D1-4E18-B1AC-1E7CDE040239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52362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3" y="0"/>
            <a:ext cx="9144000" cy="68858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3 Marcador de contenido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620688"/>
            <a:ext cx="1076325" cy="1104900"/>
          </a:xfrm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>
                <a:solidFill>
                  <a:schemeClr val="bg1"/>
                </a:solidFill>
              </a:rPr>
              <a:t>Aplicación del Programa LEE</a:t>
            </a:r>
          </a:p>
          <a:p>
            <a:r>
              <a:rPr lang="es-MX" dirty="0" smtClean="0">
                <a:solidFill>
                  <a:schemeClr val="bg1"/>
                </a:solidFill>
              </a:rPr>
              <a:t>MATTE – CMVM </a:t>
            </a:r>
          </a:p>
        </p:txBody>
      </p:sp>
      <p:sp>
        <p:nvSpPr>
          <p:cNvPr id="6" name="2 Subtítulo"/>
          <p:cNvSpPr txBox="1">
            <a:spLocks/>
          </p:cNvSpPr>
          <p:nvPr/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s-MX" dirty="0" smtClean="0">
                <a:solidFill>
                  <a:srgbClr val="FFFF00"/>
                </a:solidFill>
              </a:rPr>
              <a:t>Miguel Muñoz Baquedano</a:t>
            </a:r>
          </a:p>
          <a:p>
            <a:pPr marL="0" indent="0" algn="ctr">
              <a:buNone/>
            </a:pPr>
            <a:r>
              <a:rPr lang="es-MX" dirty="0" smtClean="0">
                <a:solidFill>
                  <a:srgbClr val="FFFF00"/>
                </a:solidFill>
              </a:rPr>
              <a:t>Sebastián Saavedra Villaseca</a:t>
            </a:r>
          </a:p>
          <a:p>
            <a:endParaRPr lang="es-MX" dirty="0" smtClean="0"/>
          </a:p>
          <a:p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2411760" y="5877272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dirty="0" smtClean="0">
                <a:solidFill>
                  <a:srgbClr val="FFFF00"/>
                </a:solidFill>
              </a:rPr>
              <a:t>Viña del Mar, </a:t>
            </a:r>
            <a:r>
              <a:rPr lang="es-MX" dirty="0">
                <a:solidFill>
                  <a:srgbClr val="FFFF00"/>
                </a:solidFill>
              </a:rPr>
              <a:t> </a:t>
            </a:r>
            <a:r>
              <a:rPr lang="es-MX" dirty="0" smtClean="0">
                <a:solidFill>
                  <a:srgbClr val="FFFF00"/>
                </a:solidFill>
              </a:rPr>
              <a:t>Hotel  Marina del Rey, 12 de  Mayo de 2011</a:t>
            </a:r>
          </a:p>
          <a:p>
            <a:endParaRPr lang="es-MX" dirty="0">
              <a:solidFill>
                <a:srgbClr val="FFFF00"/>
              </a:solidFill>
            </a:endParaRPr>
          </a:p>
        </p:txBody>
      </p:sp>
      <p:grpSp>
        <p:nvGrpSpPr>
          <p:cNvPr id="8" name="Group 12"/>
          <p:cNvGrpSpPr>
            <a:grpSpLocks/>
          </p:cNvGrpSpPr>
          <p:nvPr/>
        </p:nvGrpSpPr>
        <p:grpSpPr bwMode="auto">
          <a:xfrm>
            <a:off x="3854579" y="507074"/>
            <a:ext cx="1714500" cy="1454150"/>
            <a:chOff x="2381" y="1026"/>
            <a:chExt cx="678" cy="634"/>
          </a:xfrm>
        </p:grpSpPr>
        <p:pic>
          <p:nvPicPr>
            <p:cNvPr id="9" name="Picture 13" descr="log-cmvm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1" y="1026"/>
              <a:ext cx="678" cy="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" name="Picture 14" descr="Copia de logo0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81" y="1480"/>
              <a:ext cx="678" cy="1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27" name="Picture 3" descr="C:\Users\Sebastip\Desktop\CMVM\logos corporativos\LOGOLEE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1585" y="857912"/>
            <a:ext cx="1400175" cy="75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905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3914"/>
            <a:ext cx="9144000" cy="6885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>
                <a:solidFill>
                  <a:schemeClr val="bg1"/>
                </a:solidFill>
              </a:rPr>
              <a:t>Destinatarios del Programa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3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s-CL" sz="6000" dirty="0">
                <a:solidFill>
                  <a:srgbClr val="FFFF00"/>
                </a:solidFill>
              </a:rPr>
              <a:t>Alumnos(as) de Kínder a 8° Básico de establecimientos pertenecientes a la CMVM.</a:t>
            </a:r>
            <a:endParaRPr lang="es-MX" sz="6000" dirty="0">
              <a:solidFill>
                <a:srgbClr val="FFFF00"/>
              </a:solidFill>
            </a:endParaRPr>
          </a:p>
          <a:p>
            <a:pPr lvl="0"/>
            <a:r>
              <a:rPr lang="es-CL" sz="6000" dirty="0">
                <a:solidFill>
                  <a:srgbClr val="FFFF00"/>
                </a:solidFill>
              </a:rPr>
              <a:t>Apoderados de alumnos(as) de Kínder a </a:t>
            </a:r>
            <a:r>
              <a:rPr lang="es-CL" sz="6000" dirty="0" smtClean="0">
                <a:solidFill>
                  <a:srgbClr val="FFFF00"/>
                </a:solidFill>
              </a:rPr>
              <a:t>2° </a:t>
            </a:r>
            <a:r>
              <a:rPr lang="es-CL" sz="6000" dirty="0">
                <a:solidFill>
                  <a:srgbClr val="FFFF00"/>
                </a:solidFill>
              </a:rPr>
              <a:t>Básico de establecimientos pertenecientes a la CMVM.</a:t>
            </a:r>
            <a:endParaRPr lang="es-MX" sz="6000" dirty="0">
              <a:solidFill>
                <a:srgbClr val="FFFF00"/>
              </a:solidFill>
            </a:endParaRPr>
          </a:p>
          <a:p>
            <a:pPr lvl="0"/>
            <a:r>
              <a:rPr lang="es-CL" sz="6000" dirty="0">
                <a:solidFill>
                  <a:srgbClr val="FFFF00"/>
                </a:solidFill>
              </a:rPr>
              <a:t>Educadoras de Párvulos de Kínder de establecimientos pertenecientes a la CMVM.</a:t>
            </a:r>
            <a:endParaRPr lang="es-MX" sz="6000" dirty="0">
              <a:solidFill>
                <a:srgbClr val="FFFF00"/>
              </a:solidFill>
            </a:endParaRPr>
          </a:p>
          <a:p>
            <a:pPr lvl="0"/>
            <a:r>
              <a:rPr lang="es-CL" sz="6000" dirty="0">
                <a:solidFill>
                  <a:srgbClr val="FFFF00"/>
                </a:solidFill>
              </a:rPr>
              <a:t>Docentes de Educación Básica de Primer Ciclo de establecimientos pertenecientes a la CMVM.</a:t>
            </a:r>
            <a:endParaRPr lang="es-MX" sz="6000" dirty="0">
              <a:solidFill>
                <a:srgbClr val="FFFF00"/>
              </a:solidFill>
            </a:endParaRPr>
          </a:p>
          <a:p>
            <a:pPr lvl="0"/>
            <a:r>
              <a:rPr lang="es-CL" sz="6000" dirty="0">
                <a:solidFill>
                  <a:srgbClr val="FFFF00"/>
                </a:solidFill>
              </a:rPr>
              <a:t>Docentes de Educación Básica de Segundo Ciclo, especialistas en Lenguaje y Comunicación de establecimientos pertenecientes a la CMVM.</a:t>
            </a:r>
            <a:endParaRPr lang="es-MX" sz="6000" dirty="0">
              <a:solidFill>
                <a:srgbClr val="FFFF00"/>
              </a:solidFill>
            </a:endParaRPr>
          </a:p>
          <a:p>
            <a:pPr lvl="0"/>
            <a:r>
              <a:rPr lang="es-CL" sz="6000" dirty="0">
                <a:solidFill>
                  <a:srgbClr val="FFFF00"/>
                </a:solidFill>
              </a:rPr>
              <a:t>Docentes de Educación Diferencial de establecimientos pertenecientes a la CMVM.</a:t>
            </a:r>
            <a:endParaRPr lang="es-MX" sz="6000" dirty="0">
              <a:solidFill>
                <a:srgbClr val="FFFF00"/>
              </a:solidFill>
            </a:endParaRPr>
          </a:p>
          <a:p>
            <a:pPr lvl="0"/>
            <a:r>
              <a:rPr lang="es-CL" sz="6000" dirty="0">
                <a:solidFill>
                  <a:srgbClr val="FFFF00"/>
                </a:solidFill>
              </a:rPr>
              <a:t>Docentes de Apoyo Ley SEP establecimientos pertenecientes a la CMVM.</a:t>
            </a:r>
            <a:endParaRPr lang="es-MX" sz="6000" dirty="0">
              <a:solidFill>
                <a:srgbClr val="FFFF00"/>
              </a:solidFill>
            </a:endParaRPr>
          </a:p>
          <a:p>
            <a:pPr lvl="0"/>
            <a:r>
              <a:rPr lang="es-CL" sz="6000" dirty="0">
                <a:solidFill>
                  <a:srgbClr val="FFFF00"/>
                </a:solidFill>
              </a:rPr>
              <a:t>Docentes Directivos establecimientos pertenecientes a la CMVM.</a:t>
            </a:r>
            <a:endParaRPr lang="es-MX" sz="6000" dirty="0">
              <a:solidFill>
                <a:srgbClr val="FFFF00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8946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3914"/>
            <a:ext cx="9144000" cy="6885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>
                <a:solidFill>
                  <a:schemeClr val="bg1"/>
                </a:solidFill>
              </a:rPr>
              <a:t>Aplicación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>
                <a:solidFill>
                  <a:srgbClr val="FFFF00"/>
                </a:solidFill>
              </a:rPr>
              <a:t>Método Globo </a:t>
            </a:r>
            <a:r>
              <a:rPr lang="es-MX" dirty="0" smtClean="0">
                <a:solidFill>
                  <a:srgbClr val="FFFF00"/>
                </a:solidFill>
                <a:sym typeface="Wingdings" pitchFamily="2" charset="2"/>
              </a:rPr>
              <a:t></a:t>
            </a:r>
            <a:r>
              <a:rPr lang="es-MX" dirty="0" smtClean="0">
                <a:solidFill>
                  <a:srgbClr val="FFFF00"/>
                </a:solidFill>
              </a:rPr>
              <a:t> Kínder.</a:t>
            </a:r>
          </a:p>
          <a:p>
            <a:r>
              <a:rPr lang="es-MX" dirty="0" smtClean="0">
                <a:solidFill>
                  <a:srgbClr val="FFFF00"/>
                </a:solidFill>
              </a:rPr>
              <a:t>Método Ascensor </a:t>
            </a:r>
            <a:r>
              <a:rPr lang="es-MX" dirty="0" smtClean="0">
                <a:solidFill>
                  <a:srgbClr val="FFFF00"/>
                </a:solidFill>
                <a:sym typeface="Wingdings" pitchFamily="2" charset="2"/>
              </a:rPr>
              <a:t> 1° a 8° Básico.</a:t>
            </a:r>
            <a:endParaRPr lang="es-MX" dirty="0" smtClean="0">
              <a:solidFill>
                <a:srgbClr val="FFFF00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683533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252" y="-27384"/>
            <a:ext cx="9144000" cy="6885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>
                <a:solidFill>
                  <a:schemeClr val="bg1"/>
                </a:solidFill>
              </a:rPr>
              <a:t>Objetivos Fundamentales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609600" y="142331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2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s-CL" sz="11200" b="1" dirty="0" smtClean="0">
                <a:solidFill>
                  <a:srgbClr val="FFFF00"/>
                </a:solidFill>
              </a:rPr>
              <a:t>Realizar </a:t>
            </a:r>
            <a:r>
              <a:rPr lang="es-CL" sz="11200" b="1" dirty="0">
                <a:solidFill>
                  <a:srgbClr val="FFFF00"/>
                </a:solidFill>
              </a:rPr>
              <a:t>capacitaciones o inducciones a las Educadoras de Párvulos (Kínder), Docentes de Educación Básica Primer Ciclo y Segundo Ciclo (Subsector de Lenguaje y Comunicación), Educadoras(es) Diferenciales, Docentes de Apoyo Ley SEP y Docentes Directivos en la metodología y orientaciones prácticas del programa LEE.</a:t>
            </a:r>
            <a:endParaRPr lang="es-MX" sz="11200" b="1" dirty="0">
              <a:solidFill>
                <a:srgbClr val="FFFF00"/>
              </a:solidFill>
            </a:endParaRPr>
          </a:p>
          <a:p>
            <a:pPr lvl="0"/>
            <a:r>
              <a:rPr lang="es-CL" sz="11200" b="1" dirty="0" smtClean="0">
                <a:solidFill>
                  <a:srgbClr val="FFFF00"/>
                </a:solidFill>
              </a:rPr>
              <a:t>Monitorear </a:t>
            </a:r>
            <a:r>
              <a:rPr lang="es-CL" sz="11200" b="1" dirty="0">
                <a:solidFill>
                  <a:srgbClr val="FFFF00"/>
                </a:solidFill>
              </a:rPr>
              <a:t>la aplicación metodológica del programa LEE vía observación directa y participante en el aula de las Educadoras de Párvulos, Docentes de Primer Ciclo Básico y Segundo Ciclo Básico (Subsector de Lenguaje y Comunicación).</a:t>
            </a:r>
            <a:endParaRPr lang="es-MX" sz="11200" b="1" dirty="0">
              <a:solidFill>
                <a:srgbClr val="FFFF00"/>
              </a:solidFill>
            </a:endParaRPr>
          </a:p>
          <a:p>
            <a:pPr lvl="0"/>
            <a:r>
              <a:rPr lang="es-CL" sz="11200" b="1" dirty="0">
                <a:solidFill>
                  <a:srgbClr val="FFFF00"/>
                </a:solidFill>
              </a:rPr>
              <a:t>Realizar informes remediales y formativos del monitoreo del Programa LEE a la institución educativa.</a:t>
            </a:r>
            <a:endParaRPr lang="es-MX" sz="11200" b="1" dirty="0">
              <a:solidFill>
                <a:srgbClr val="FFFF00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1389461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3914"/>
            <a:ext cx="9144000" cy="6885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>
                <a:solidFill>
                  <a:schemeClr val="bg1"/>
                </a:solidFill>
              </a:rPr>
              <a:t>Materiales Programa LEE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323528" y="16288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>
                <a:solidFill>
                  <a:srgbClr val="FFFF00"/>
                </a:solidFill>
              </a:rPr>
              <a:t>Método Globo:</a:t>
            </a:r>
          </a:p>
          <a:p>
            <a:pPr marL="514350" indent="-514350">
              <a:buAutoNum type="arabicPeriod"/>
            </a:pPr>
            <a:r>
              <a:rPr lang="es-MX" dirty="0" smtClean="0">
                <a:solidFill>
                  <a:srgbClr val="FFFF00"/>
                </a:solidFill>
              </a:rPr>
              <a:t>Libro Globo.</a:t>
            </a:r>
          </a:p>
          <a:p>
            <a:pPr marL="514350" indent="-514350">
              <a:buAutoNum type="arabicPeriod"/>
            </a:pPr>
            <a:r>
              <a:rPr lang="es-MX" dirty="0" err="1" smtClean="0">
                <a:solidFill>
                  <a:srgbClr val="FFFF00"/>
                </a:solidFill>
              </a:rPr>
              <a:t>Rotafolio</a:t>
            </a:r>
            <a:r>
              <a:rPr lang="es-MX" dirty="0" smtClean="0">
                <a:solidFill>
                  <a:srgbClr val="FFFF00"/>
                </a:solidFill>
              </a:rPr>
              <a:t> (Está en proceso la cotización).</a:t>
            </a:r>
          </a:p>
          <a:p>
            <a:pPr marL="514350" indent="-514350">
              <a:buAutoNum type="arabicPeriod"/>
            </a:pPr>
            <a:endParaRPr lang="es-MX" dirty="0">
              <a:solidFill>
                <a:srgbClr val="FFFF00"/>
              </a:solidFill>
            </a:endParaRPr>
          </a:p>
          <a:p>
            <a:r>
              <a:rPr lang="es-MX" dirty="0" smtClean="0">
                <a:solidFill>
                  <a:srgbClr val="FFFF00"/>
                </a:solidFill>
              </a:rPr>
              <a:t>Método Ascensor</a:t>
            </a:r>
          </a:p>
          <a:p>
            <a:pPr marL="514350" indent="-514350">
              <a:buAutoNum type="arabicPeriod"/>
            </a:pPr>
            <a:r>
              <a:rPr lang="es-MX" dirty="0" smtClean="0">
                <a:solidFill>
                  <a:srgbClr val="FFFF00"/>
                </a:solidFill>
              </a:rPr>
              <a:t>Libro del estudiante NB1</a:t>
            </a:r>
          </a:p>
          <a:p>
            <a:pPr marL="514350" indent="-514350">
              <a:buAutoNum type="arabicPeriod"/>
            </a:pPr>
            <a:r>
              <a:rPr lang="es-MX" dirty="0" smtClean="0">
                <a:solidFill>
                  <a:srgbClr val="FFFF00"/>
                </a:solidFill>
              </a:rPr>
              <a:t>Libro del apoderado NB1</a:t>
            </a:r>
          </a:p>
          <a:p>
            <a:pPr marL="514350" indent="-514350">
              <a:buAutoNum type="arabicPeriod"/>
            </a:pPr>
            <a:r>
              <a:rPr lang="es-MX" dirty="0" smtClean="0">
                <a:solidFill>
                  <a:srgbClr val="FFFF00"/>
                </a:solidFill>
              </a:rPr>
              <a:t>Libro del estudiante NB2</a:t>
            </a:r>
          </a:p>
          <a:p>
            <a:pPr marL="514350" indent="-514350">
              <a:buAutoNum type="arabicPeriod"/>
            </a:pPr>
            <a:r>
              <a:rPr lang="es-MX" dirty="0" smtClean="0">
                <a:solidFill>
                  <a:srgbClr val="FFFF00"/>
                </a:solidFill>
              </a:rPr>
              <a:t>Libro del estudiante de 5° a 8° Básico</a:t>
            </a:r>
          </a:p>
          <a:p>
            <a:pPr marL="514350" indent="-514350">
              <a:buAutoNum type="arabicPeriod"/>
            </a:pPr>
            <a:r>
              <a:rPr lang="es-MX" dirty="0" err="1" smtClean="0">
                <a:solidFill>
                  <a:srgbClr val="FFFF00"/>
                </a:solidFill>
              </a:rPr>
              <a:t>Taquis</a:t>
            </a:r>
            <a:r>
              <a:rPr lang="es-MX" dirty="0" smtClean="0">
                <a:solidFill>
                  <a:srgbClr val="FFFF00"/>
                </a:solidFill>
              </a:rPr>
              <a:t> Virtual (link </a:t>
            </a:r>
            <a:r>
              <a:rPr lang="es-MX" dirty="0" smtClean="0">
                <a:solidFill>
                  <a:schemeClr val="bg1"/>
                </a:solidFill>
              </a:rPr>
              <a:t>www.cmvm.cl </a:t>
            </a:r>
            <a:r>
              <a:rPr lang="es-MX" dirty="0" smtClean="0">
                <a:solidFill>
                  <a:srgbClr val="FFFF00"/>
                </a:solidFill>
                <a:sym typeface="Wingdings" pitchFamily="2" charset="2"/>
              </a:rPr>
              <a:t> Link Educación  Lee / </a:t>
            </a:r>
            <a:r>
              <a:rPr lang="es-MX" dirty="0" err="1" smtClean="0">
                <a:solidFill>
                  <a:srgbClr val="FFFF00"/>
                </a:solidFill>
                <a:sym typeface="Wingdings" pitchFamily="2" charset="2"/>
              </a:rPr>
              <a:t>Matte</a:t>
            </a:r>
            <a:r>
              <a:rPr lang="es-MX" dirty="0" smtClean="0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s-MX" dirty="0" smtClean="0">
                <a:solidFill>
                  <a:srgbClr val="FFFF00"/>
                </a:solidFill>
              </a:rPr>
              <a:t> </a:t>
            </a:r>
            <a:r>
              <a:rPr lang="es-MX" dirty="0" smtClean="0">
                <a:solidFill>
                  <a:srgbClr val="FFFF00"/>
                </a:solidFill>
                <a:sym typeface="Wingdings" pitchFamily="2" charset="2"/>
              </a:rPr>
              <a:t> Acceder).</a:t>
            </a:r>
            <a:endParaRPr lang="es-MX" dirty="0" smtClean="0">
              <a:solidFill>
                <a:srgbClr val="FFFF00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2670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3914"/>
            <a:ext cx="9144000" cy="6885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>
                <a:solidFill>
                  <a:schemeClr val="bg1"/>
                </a:solidFill>
              </a:rPr>
              <a:t>¿Qué hemos hecho?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AutoNum type="arabicPeriod"/>
            </a:pPr>
            <a:r>
              <a:rPr lang="es-MX" dirty="0" smtClean="0">
                <a:solidFill>
                  <a:srgbClr val="FFFF00"/>
                </a:solidFill>
              </a:rPr>
              <a:t>Diseño de los libros y materiales del Programa LEE.</a:t>
            </a:r>
          </a:p>
          <a:p>
            <a:pPr marL="514350" indent="-514350">
              <a:buAutoNum type="arabicPeriod"/>
            </a:pPr>
            <a:r>
              <a:rPr lang="es-MX" dirty="0" smtClean="0">
                <a:solidFill>
                  <a:srgbClr val="FFFF00"/>
                </a:solidFill>
              </a:rPr>
              <a:t>Distribución de los libros a los establecimientos.</a:t>
            </a:r>
          </a:p>
          <a:p>
            <a:pPr marL="514350" indent="-514350">
              <a:buAutoNum type="arabicPeriod"/>
            </a:pPr>
            <a:r>
              <a:rPr lang="es-MX" dirty="0" smtClean="0">
                <a:solidFill>
                  <a:srgbClr val="FFFF00"/>
                </a:solidFill>
              </a:rPr>
              <a:t>Capacitación a docentes de NB1 – NB2.</a:t>
            </a:r>
          </a:p>
          <a:p>
            <a:pPr marL="514350" indent="-514350">
              <a:buAutoNum type="arabicPeriod"/>
            </a:pPr>
            <a:r>
              <a:rPr lang="es-MX" dirty="0" smtClean="0">
                <a:solidFill>
                  <a:srgbClr val="FFFF00"/>
                </a:solidFill>
              </a:rPr>
              <a:t>Redistribución de Materiales del Programa LEE.</a:t>
            </a:r>
          </a:p>
          <a:p>
            <a:pPr marL="514350" indent="-514350">
              <a:buAutoNum type="arabicPeriod"/>
            </a:pPr>
            <a:r>
              <a:rPr lang="es-MX" dirty="0" smtClean="0">
                <a:solidFill>
                  <a:srgbClr val="FFFF00"/>
                </a:solidFill>
              </a:rPr>
              <a:t>Visitas a establecimientos – UTP.</a:t>
            </a:r>
          </a:p>
          <a:p>
            <a:pPr marL="514350" indent="-514350">
              <a:buAutoNum type="arabicPeriod"/>
            </a:pPr>
            <a:r>
              <a:rPr lang="es-MX" dirty="0" smtClean="0">
                <a:solidFill>
                  <a:srgbClr val="FFFF00"/>
                </a:solidFill>
              </a:rPr>
              <a:t>Recogida de información de docentes de segundo ciclo y apoyo pedagógico</a:t>
            </a:r>
            <a:r>
              <a:rPr lang="es-MX" dirty="0" smtClean="0">
                <a:solidFill>
                  <a:srgbClr val="FFFF00"/>
                </a:solidFill>
              </a:rPr>
              <a:t>.</a:t>
            </a:r>
          </a:p>
          <a:p>
            <a:pPr marL="514350" indent="-514350">
              <a:buAutoNum type="arabicPeriod"/>
            </a:pPr>
            <a:r>
              <a:rPr lang="es-MX" dirty="0" smtClean="0">
                <a:solidFill>
                  <a:srgbClr val="FFFF00"/>
                </a:solidFill>
              </a:rPr>
              <a:t>Recogida de información de horarios de aplicación del programa.</a:t>
            </a:r>
            <a:endParaRPr lang="es-MX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59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3914"/>
            <a:ext cx="9144000" cy="6885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>
                <a:solidFill>
                  <a:schemeClr val="bg1"/>
                </a:solidFill>
              </a:rPr>
              <a:t>Próximas Tareas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>
                <a:solidFill>
                  <a:srgbClr val="FFFF00"/>
                </a:solidFill>
                <a:sym typeface="Wingdings" pitchFamily="2" charset="2"/>
              </a:rPr>
              <a:t>Mayo 2011  Capacitación a docentes de Segundo Ciclo Lenguaje y docentes de apoyo SEP</a:t>
            </a:r>
            <a:r>
              <a:rPr lang="es-MX" dirty="0" smtClean="0">
                <a:solidFill>
                  <a:srgbClr val="FFFF00"/>
                </a:solidFill>
                <a:sym typeface="Wingdings" pitchFamily="2" charset="2"/>
              </a:rPr>
              <a:t>.</a:t>
            </a:r>
          </a:p>
          <a:p>
            <a:r>
              <a:rPr lang="es-MX" dirty="0" smtClean="0">
                <a:solidFill>
                  <a:srgbClr val="FFFF00"/>
                </a:solidFill>
                <a:sym typeface="Wingdings" pitchFamily="2" charset="2"/>
              </a:rPr>
              <a:t>Mayo 2011  Capacitación a Educadoras de Párvulos y Diferenciales.</a:t>
            </a:r>
            <a:endParaRPr lang="es-MX" dirty="0">
              <a:solidFill>
                <a:srgbClr val="FFFF00"/>
              </a:solidFill>
              <a:sym typeface="Wingdings" pitchFamily="2" charset="2"/>
            </a:endParaRPr>
          </a:p>
          <a:p>
            <a:r>
              <a:rPr lang="es-MX" dirty="0" smtClean="0">
                <a:solidFill>
                  <a:srgbClr val="FFFF00"/>
                </a:solidFill>
                <a:sym typeface="Wingdings" pitchFamily="2" charset="2"/>
              </a:rPr>
              <a:t>Junio 2011  Inicio del Monitoreo del Programa LEE a los establecimientos.</a:t>
            </a:r>
          </a:p>
          <a:p>
            <a:pPr marL="0" indent="0">
              <a:buNone/>
            </a:pPr>
            <a:endParaRPr lang="es-MX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424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3914"/>
            <a:ext cx="9144000" cy="6885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MX" dirty="0" smtClean="0">
                <a:solidFill>
                  <a:schemeClr val="bg1"/>
                </a:solidFill>
              </a:rPr>
              <a:t>Programa </a:t>
            </a:r>
            <a:r>
              <a:rPr lang="es-MX" dirty="0" err="1" smtClean="0">
                <a:solidFill>
                  <a:schemeClr val="bg1"/>
                </a:solidFill>
              </a:rPr>
              <a:t>Matte</a:t>
            </a:r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MX" dirty="0" smtClean="0">
                <a:solidFill>
                  <a:srgbClr val="FFFF00"/>
                </a:solidFill>
              </a:rPr>
              <a:t>Los libros están disponibles, desde el 04 de abril del presente en los establecimientos.</a:t>
            </a:r>
          </a:p>
          <a:p>
            <a:r>
              <a:rPr lang="es-MX" dirty="0" smtClean="0">
                <a:solidFill>
                  <a:srgbClr val="FFFF00"/>
                </a:solidFill>
              </a:rPr>
              <a:t>Materiales y planificaciones están disponibles en los establecimientos, en casillas electrónicas, desde el año pasado.</a:t>
            </a:r>
          </a:p>
          <a:p>
            <a:r>
              <a:rPr lang="es-MX" dirty="0" smtClean="0">
                <a:solidFill>
                  <a:srgbClr val="FFFF00"/>
                </a:solidFill>
              </a:rPr>
              <a:t>Se innovará en la práctica del </a:t>
            </a:r>
            <a:r>
              <a:rPr lang="es-MX" dirty="0" err="1" smtClean="0">
                <a:solidFill>
                  <a:srgbClr val="FFFF00"/>
                </a:solidFill>
              </a:rPr>
              <a:t>Matte</a:t>
            </a:r>
            <a:r>
              <a:rPr lang="es-MX" dirty="0" smtClean="0">
                <a:solidFill>
                  <a:srgbClr val="FFFF00"/>
                </a:solidFill>
              </a:rPr>
              <a:t>, incluyendo un material virtual ad hoc al Método</a:t>
            </a:r>
            <a:r>
              <a:rPr lang="es-MX" dirty="0" smtClean="0">
                <a:solidFill>
                  <a:srgbClr val="FFFF00"/>
                </a:solidFill>
              </a:rPr>
              <a:t>.</a:t>
            </a:r>
          </a:p>
          <a:p>
            <a:r>
              <a:rPr lang="es-MX" dirty="0" smtClean="0">
                <a:solidFill>
                  <a:srgbClr val="FFFF00"/>
                </a:solidFill>
              </a:rPr>
              <a:t>Se han entregado los libros faltantes a los establecimientos.</a:t>
            </a:r>
          </a:p>
          <a:p>
            <a:r>
              <a:rPr lang="es-MX" dirty="0" smtClean="0">
                <a:solidFill>
                  <a:srgbClr val="FFFF00"/>
                </a:solidFill>
              </a:rPr>
              <a:t>Se realizará seguimiento en aula.</a:t>
            </a:r>
            <a:endParaRPr lang="es-MX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53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3914"/>
            <a:ext cx="9144000" cy="6885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1 Título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s-MX" dirty="0">
              <a:solidFill>
                <a:schemeClr val="bg1"/>
              </a:solidFill>
            </a:endParaRPr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MX" dirty="0" smtClean="0">
                <a:solidFill>
                  <a:srgbClr val="FFFF00"/>
                </a:solidFill>
              </a:rPr>
              <a:t>	Muchas Gracias por su atención.</a:t>
            </a:r>
            <a:endParaRPr lang="es-MX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58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491</Words>
  <Application>Microsoft Office PowerPoint</Application>
  <PresentationFormat>Presentación en pantalla (4:3)</PresentationFormat>
  <Paragraphs>51</Paragraphs>
  <Slides>9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Aplicación del Programa LEE</dc:title>
  <dc:creator>Sebastip</dc:creator>
  <cp:lastModifiedBy>Sebastip</cp:lastModifiedBy>
  <cp:revision>23</cp:revision>
  <cp:lastPrinted>2011-05-11T22:01:06Z</cp:lastPrinted>
  <dcterms:created xsi:type="dcterms:W3CDTF">2011-03-30T16:54:51Z</dcterms:created>
  <dcterms:modified xsi:type="dcterms:W3CDTF">2011-05-12T03:06:29Z</dcterms:modified>
</cp:coreProperties>
</file>